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sldIdLst>
    <p:sldId id="256" r:id="rId2"/>
    <p:sldId id="302" r:id="rId3"/>
    <p:sldId id="303" r:id="rId4"/>
    <p:sldId id="30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A883E83-7FBA-414E-8102-9B6D5804FDE9}">
          <p14:sldIdLst>
            <p14:sldId id="256"/>
            <p14:sldId id="302"/>
          </p14:sldIdLst>
        </p14:section>
        <p14:section name="Untitled Section" id="{756EF58A-C492-4C1C-88C1-BBF613EFDC8D}">
          <p14:sldIdLst>
            <p14:sldId id="303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906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M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4400">
                <a:latin typeface="Lato"/>
              </a:defRPr>
            </a:lvl1pPr>
          </a:lstStyle>
          <a:p>
            <a:r>
              <a:rPr lang="en-US" dirty="0"/>
              <a:t>Click to edit DanTheMan’s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Lato"/>
              </a:defRPr>
            </a:lvl1pPr>
            <a:lvl2pPr>
              <a:defRPr>
                <a:latin typeface="Lato"/>
              </a:defRPr>
            </a:lvl2pPr>
            <a:lvl3pPr>
              <a:defRPr>
                <a:latin typeface="Lato"/>
              </a:defRPr>
            </a:lvl3pPr>
            <a:lvl4pPr>
              <a:defRPr>
                <a:latin typeface="Lato"/>
              </a:defRPr>
            </a:lvl4pPr>
            <a:lvl5pPr>
              <a:defRPr>
                <a:latin typeface="Lato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880" y="5379403"/>
            <a:ext cx="1595120" cy="159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4899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M Start Sli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2950" y="2766218"/>
            <a:ext cx="10515600" cy="1325563"/>
          </a:xfrm>
        </p:spPr>
        <p:txBody>
          <a:bodyPr/>
          <a:lstStyle>
            <a:lvl1pPr>
              <a:defRPr sz="5400" baseline="0">
                <a:solidFill>
                  <a:schemeClr val="bg1"/>
                </a:solidFill>
                <a:latin typeface="Lato"/>
              </a:defRPr>
            </a:lvl1pPr>
          </a:lstStyle>
          <a:p>
            <a:r>
              <a:rPr lang="en-US" dirty="0"/>
              <a:t>DanTheMan’s Presentation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188" y="195116"/>
            <a:ext cx="1480723" cy="1737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19044" r="14923" b="15715"/>
          <a:stretch/>
        </p:blipFill>
        <p:spPr>
          <a:xfrm>
            <a:off x="266219" y="271177"/>
            <a:ext cx="1689904" cy="158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127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M Chapt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102" y="5520690"/>
            <a:ext cx="5075795" cy="644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74555"/>
            <a:ext cx="1051560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chemeClr val="tx1"/>
                </a:solidFill>
                <a:latin typeface="Lato"/>
              </a:defRPr>
            </a:lvl1pPr>
          </a:lstStyle>
          <a:p>
            <a:r>
              <a:rPr lang="en-US" dirty="0"/>
              <a:t>DanTheMan’s Transition Slide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5" t="13993" r="10454" b="12543"/>
          <a:stretch/>
        </p:blipFill>
        <p:spPr>
          <a:xfrm rot="21339539">
            <a:off x="7744657" y="1647065"/>
            <a:ext cx="1256319" cy="11725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2565">
            <a:off x="7524426" y="1396533"/>
            <a:ext cx="1696781" cy="1696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238" y="1628955"/>
            <a:ext cx="170303" cy="20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861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M Finish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579" y="1075482"/>
            <a:ext cx="4902842" cy="49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74721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extLst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DanTheMan’s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201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7" r:id="rId3"/>
    <p:sldLayoutId id="2147483696" r:id="rId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vinlamping.com/webdriverio-course-content/product-page.html" TargetMode="External"/><Relationship Id="rId2" Type="http://schemas.openxmlformats.org/officeDocument/2006/relationships/hyperlink" Target="http://www.kevinlamping.com/webdriverio-course-conten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.org/TR/css3-selectors/#pseudo-classes" TargetMode="External"/><Relationship Id="rId5" Type="http://schemas.openxmlformats.org/officeDocument/2006/relationships/hyperlink" Target="https://www.google.com/chrome/browser/thankyou.html?brand=CHBD&amp;statcb=0&amp;installdataindex=defaultbrowser" TargetMode="External"/><Relationship Id="rId4" Type="http://schemas.openxmlformats.org/officeDocument/2006/relationships/hyperlink" Target="https://www.w3.org/TR/css3-selectors/#general-sibling-combinato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hyperlink" Target="http://www.kevinlamping.com/webdriverio-course-conten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kevinlamping.com/webdriverio-course-content/product-pag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5568" y="3004520"/>
            <a:ext cx="10515600" cy="2610222"/>
          </a:xfrm>
        </p:spPr>
        <p:txBody>
          <a:bodyPr>
            <a:noAutofit/>
          </a:bodyPr>
          <a:lstStyle/>
          <a:p>
            <a: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AUTOMATION TRAINING</a:t>
            </a:r>
            <a:br>
              <a:rPr 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Selenium, Webdriver &amp; WDIO story</a:t>
            </a:r>
            <a:br>
              <a:rPr lang="en-US" sz="36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6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LOCATORS: PRACTICAL</a:t>
            </a:r>
            <a:br>
              <a:rPr lang="en-US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br>
              <a:rPr lang="en-US" sz="4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 Chivescu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3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@iamdanchiv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0777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&gt; </a:t>
            </a:r>
            <a:r>
              <a:rPr lang="en-US" dirty="0"/>
              <a:t>Locators: Practical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89415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694"/>
          </a:xfrm>
        </p:spPr>
        <p:txBody>
          <a:bodyPr>
            <a:normAutofit/>
          </a:bodyPr>
          <a:lstStyle/>
          <a:p>
            <a:r>
              <a:rPr lang="en-US" b="1" dirty="0"/>
              <a:t>Locators: Practical 001 </a:t>
            </a:r>
            <a:r>
              <a:rPr lang="en-US" sz="4000" dirty="0"/>
              <a:t>(15-20 min)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6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1900" dirty="0"/>
              <a:t>Go to </a:t>
            </a:r>
            <a:r>
              <a:rPr lang="en-US" sz="1900" b="1" dirty="0">
                <a:hlinkClick r:id="rId2"/>
              </a:rPr>
              <a:t>http://www.kevinlamping.com/webdriverio-course-content</a:t>
            </a:r>
            <a:r>
              <a:rPr lang="en-US" sz="1900" dirty="0"/>
              <a:t> &amp; take a look around (2-3 min)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Define an </a:t>
            </a:r>
            <a:r>
              <a:rPr lang="en-US" sz="1900" i="1" dirty="0"/>
              <a:t>id-based selector</a:t>
            </a:r>
            <a:r>
              <a:rPr lang="en-US" sz="1900" dirty="0"/>
              <a:t> for the </a:t>
            </a:r>
            <a:r>
              <a:rPr lang="en-US" sz="1900" dirty="0">
                <a:solidFill>
                  <a:srgbClr val="EA5906"/>
                </a:solidFill>
              </a:rPr>
              <a:t>‘About Us’ </a:t>
            </a:r>
            <a:r>
              <a:rPr lang="en-US" sz="1900" dirty="0"/>
              <a:t>link (right-hand-side top-corner)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Write the </a:t>
            </a:r>
            <a:r>
              <a:rPr lang="en-US" sz="1900" i="1" dirty="0"/>
              <a:t>class-based attribute selectors</a:t>
            </a:r>
            <a:r>
              <a:rPr lang="en-US" sz="1900" dirty="0"/>
              <a:t> for the </a:t>
            </a:r>
            <a:r>
              <a:rPr lang="en-US" sz="1900" dirty="0">
                <a:solidFill>
                  <a:srgbClr val="EA5906"/>
                </a:solidFill>
              </a:rPr>
              <a:t>carousel buttons </a:t>
            </a:r>
            <a:r>
              <a:rPr lang="en-US" sz="1900" dirty="0"/>
              <a:t>(left &amp; right arrows)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Define an </a:t>
            </a:r>
            <a:r>
              <a:rPr lang="en-US" sz="1900" i="1" dirty="0"/>
              <a:t>attribute selector</a:t>
            </a:r>
            <a:r>
              <a:rPr lang="en-US" sz="1900" dirty="0"/>
              <a:t> for the </a:t>
            </a:r>
            <a:r>
              <a:rPr lang="en-US" sz="1900" dirty="0">
                <a:solidFill>
                  <a:srgbClr val="EA5906"/>
                </a:solidFill>
              </a:rPr>
              <a:t>‘Our Products’ </a:t>
            </a:r>
            <a:r>
              <a:rPr lang="en-US" sz="1900" dirty="0"/>
              <a:t>drop-down based on its </a:t>
            </a:r>
            <a:r>
              <a:rPr lang="en-US" sz="1900" i="1" dirty="0"/>
              <a:t>href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Define a </a:t>
            </a:r>
            <a:r>
              <a:rPr lang="en-US" sz="1900" i="1" dirty="0"/>
              <a:t>pseudo-class-based selector </a:t>
            </a:r>
            <a:r>
              <a:rPr lang="en-US" sz="1900" dirty="0"/>
              <a:t>for each of the </a:t>
            </a:r>
            <a:r>
              <a:rPr lang="en-US" sz="1900" dirty="0">
                <a:solidFill>
                  <a:srgbClr val="EA5906"/>
                </a:solidFill>
              </a:rPr>
              <a:t>‘Our Products’</a:t>
            </a:r>
            <a:r>
              <a:rPr lang="en-US" sz="1900" dirty="0"/>
              <a:t> drop-down options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Go to the </a:t>
            </a:r>
            <a:r>
              <a:rPr lang="en-US" sz="1900" dirty="0">
                <a:hlinkClick r:id="rId3"/>
              </a:rPr>
              <a:t>product-page.html</a:t>
            </a:r>
            <a:r>
              <a:rPr lang="en-US" sz="1900" dirty="0"/>
              <a:t> and from the </a:t>
            </a:r>
            <a:r>
              <a:rPr lang="en-US" sz="1900" dirty="0">
                <a:solidFill>
                  <a:srgbClr val="EA5906"/>
                </a:solidFill>
              </a:rPr>
              <a:t>‘Robot Model’</a:t>
            </a:r>
            <a:r>
              <a:rPr lang="en-US" sz="1900" dirty="0"/>
              <a:t> drop-down find the </a:t>
            </a:r>
            <a:r>
              <a:rPr lang="en-US" sz="1900" i="1" dirty="0"/>
              <a:t>best suitable selectors</a:t>
            </a:r>
            <a:r>
              <a:rPr lang="en-US" sz="1900" dirty="0"/>
              <a:t> for the drop-down options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Use a </a:t>
            </a:r>
            <a:r>
              <a:rPr lang="en-US" sz="1900" i="1" dirty="0"/>
              <a:t>sibling-based pseudo-class</a:t>
            </a:r>
            <a:r>
              <a:rPr lang="en-US" sz="1900" dirty="0"/>
              <a:t> (parent/child) </a:t>
            </a:r>
            <a:r>
              <a:rPr lang="en-US" sz="1900" i="1" dirty="0"/>
              <a:t>combo</a:t>
            </a:r>
            <a:r>
              <a:rPr lang="en-US" sz="1900" dirty="0"/>
              <a:t> to select the </a:t>
            </a:r>
            <a:r>
              <a:rPr lang="en-US" sz="1900" dirty="0">
                <a:solidFill>
                  <a:srgbClr val="EA5906"/>
                </a:solidFill>
              </a:rPr>
              <a:t>‘Quantity’</a:t>
            </a:r>
            <a:r>
              <a:rPr lang="en-US" sz="1900" dirty="0"/>
              <a:t> input and add a value to it (e.g. </a:t>
            </a:r>
            <a:r>
              <a:rPr lang="en-US" sz="1900" i="1" dirty="0"/>
              <a:t>$(</a:t>
            </a:r>
            <a:r>
              <a:rPr lang="en-US" sz="1900" i="1" dirty="0" err="1"/>
              <a:t>containerElem</a:t>
            </a:r>
            <a:r>
              <a:rPr lang="en-US" sz="1900" i="1" dirty="0"/>
              <a:t> </a:t>
            </a:r>
            <a:r>
              <a:rPr lang="en-US" sz="1900" i="1" dirty="0" err="1"/>
              <a:t>inputElem</a:t>
            </a:r>
            <a:r>
              <a:rPr lang="en-US" sz="1900" i="1" dirty="0"/>
              <a:t>).</a:t>
            </a:r>
            <a:r>
              <a:rPr lang="en-US" sz="1900" i="1" dirty="0" err="1"/>
              <a:t>val</a:t>
            </a:r>
            <a:r>
              <a:rPr lang="en-US" sz="1900" i="1" dirty="0"/>
              <a:t>(&lt;</a:t>
            </a:r>
            <a:r>
              <a:rPr lang="en-US" sz="1900" i="1" dirty="0" err="1"/>
              <a:t>nr</a:t>
            </a:r>
            <a:r>
              <a:rPr lang="en-US" sz="1900" i="1" dirty="0"/>
              <a:t>&gt;) </a:t>
            </a:r>
            <a:r>
              <a:rPr lang="en-US" sz="1900" dirty="0"/>
              <a:t>)</a:t>
            </a:r>
          </a:p>
          <a:p>
            <a:pPr marL="457200" indent="-457200">
              <a:lnSpc>
                <a:spcPct val="80000"/>
              </a:lnSpc>
              <a:buAutoNum type="arabicPeriod"/>
            </a:pPr>
            <a:r>
              <a:rPr lang="en-US" sz="1900" dirty="0"/>
              <a:t>Define a selector </a:t>
            </a:r>
            <a:r>
              <a:rPr lang="en-US" sz="1900" i="1" dirty="0"/>
              <a:t>of your own choosing </a:t>
            </a:r>
            <a:r>
              <a:rPr lang="en-US" sz="1900" dirty="0"/>
              <a:t>for the </a:t>
            </a:r>
            <a:r>
              <a:rPr lang="en-US" sz="1900" dirty="0">
                <a:solidFill>
                  <a:srgbClr val="EA5906"/>
                </a:solidFill>
              </a:rPr>
              <a:t>‘Buy Now’</a:t>
            </a:r>
            <a:r>
              <a:rPr lang="en-US" sz="1900" dirty="0"/>
              <a:t> button based on its inner text, then define a </a:t>
            </a:r>
            <a:r>
              <a:rPr lang="en-US" sz="1900" b="1" i="1" dirty="0">
                <a:hlinkClick r:id="rId4"/>
              </a:rPr>
              <a:t>general sibling combinator selector</a:t>
            </a:r>
            <a:r>
              <a:rPr lang="en-US" sz="1900" i="1" dirty="0"/>
              <a:t> </a:t>
            </a:r>
            <a:r>
              <a:rPr lang="en-US" sz="1900" dirty="0"/>
              <a:t>to validate your purchase</a:t>
            </a:r>
          </a:p>
          <a:p>
            <a:pPr marL="457200" indent="-457200"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Note 001:</a:t>
            </a:r>
            <a:r>
              <a:rPr lang="en-US" sz="1800" dirty="0"/>
              <a:t> Use what browser makes your comfortable (I recommend </a:t>
            </a:r>
            <a:r>
              <a:rPr lang="en-US" sz="1800" b="1" dirty="0">
                <a:hlinkClick r:id="rId5"/>
              </a:rPr>
              <a:t>Chrome</a:t>
            </a:r>
            <a:r>
              <a:rPr lang="en-US" sz="1800" dirty="0"/>
              <a:t>) </a:t>
            </a:r>
          </a:p>
          <a:p>
            <a:pPr marL="0" indent="0">
              <a:buNone/>
            </a:pPr>
            <a:r>
              <a:rPr lang="en-US" sz="1800" b="1" dirty="0"/>
              <a:t>Note 002: </a:t>
            </a:r>
            <a:r>
              <a:rPr lang="en-US" sz="1800" dirty="0"/>
              <a:t>Validate selectors in the console and for drop-down options, use </a:t>
            </a:r>
            <a:r>
              <a:rPr lang="en-US" sz="1800" i="1" dirty="0"/>
              <a:t>.text() </a:t>
            </a:r>
            <a:r>
              <a:rPr lang="en-US" sz="1800" dirty="0"/>
              <a:t>to validate</a:t>
            </a:r>
          </a:p>
          <a:p>
            <a:pPr marL="0" indent="0">
              <a:buNone/>
            </a:pPr>
            <a:r>
              <a:rPr lang="en-US" sz="1800" b="1" dirty="0"/>
              <a:t>Note 003: </a:t>
            </a:r>
            <a:r>
              <a:rPr lang="en-US" sz="1800" dirty="0"/>
              <a:t>Luke, use the </a:t>
            </a:r>
            <a:r>
              <a:rPr lang="en-US" sz="1800" b="1" dirty="0">
                <a:hlinkClick r:id="rId6"/>
              </a:rPr>
              <a:t>standard</a:t>
            </a:r>
            <a:r>
              <a:rPr lang="en-US" sz="1800" dirty="0"/>
              <a:t>! (by all means, use the documentation)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1719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0694"/>
          </a:xfrm>
        </p:spPr>
        <p:txBody>
          <a:bodyPr>
            <a:normAutofit/>
          </a:bodyPr>
          <a:lstStyle/>
          <a:p>
            <a:r>
              <a:rPr lang="en-US" b="1" dirty="0"/>
              <a:t>Locators: Practical 002 </a:t>
            </a:r>
            <a:r>
              <a:rPr lang="en-US" sz="4000" dirty="0"/>
              <a:t>(20-30 min)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 to </a:t>
            </a:r>
            <a:r>
              <a:rPr lang="en-US" sz="2000" b="1" dirty="0">
                <a:hlinkClick r:id="rId2"/>
              </a:rPr>
              <a:t>http://www.kevinlamping.com/webdriverio-course-content</a:t>
            </a:r>
            <a:r>
              <a:rPr lang="en-US" sz="2000" dirty="0"/>
              <a:t> &amp; take a look around (2-3 min)</a:t>
            </a:r>
          </a:p>
          <a:p>
            <a:pPr marL="0" indent="0">
              <a:buNone/>
            </a:pPr>
            <a:r>
              <a:rPr lang="en-US" sz="2000" dirty="0"/>
              <a:t>Using some of the selectors defined in the previous part (</a:t>
            </a:r>
            <a:r>
              <a:rPr lang="en-US" sz="2000" dirty="0">
                <a:hlinkClick r:id="rId3" action="ppaction://hlinksldjump"/>
              </a:rPr>
              <a:t>Practical 001</a:t>
            </a:r>
            <a:r>
              <a:rPr lang="en-US" sz="2000" dirty="0"/>
              <a:t>), automate the following test cases:</a:t>
            </a:r>
          </a:p>
          <a:p>
            <a:pPr marL="0" indent="0">
              <a:buNone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Go to the </a:t>
            </a:r>
            <a:r>
              <a:rPr lang="en-US" sz="2000" b="1" dirty="0">
                <a:hlinkClick r:id="rId4"/>
              </a:rPr>
              <a:t>product-page.html</a:t>
            </a:r>
            <a:r>
              <a:rPr lang="en-US" sz="2000" b="1" dirty="0"/>
              <a:t> </a:t>
            </a:r>
            <a:r>
              <a:rPr lang="en-US" sz="2000" dirty="0"/>
              <a:t>and from the </a:t>
            </a:r>
            <a:r>
              <a:rPr lang="en-US" sz="2000" b="1" dirty="0">
                <a:solidFill>
                  <a:srgbClr val="EA5906"/>
                </a:solidFill>
              </a:rPr>
              <a:t>‘Robot Model’</a:t>
            </a:r>
            <a:r>
              <a:rPr lang="en-US" sz="2000" dirty="0"/>
              <a:t> drop-down and buy 999 pieces of the </a:t>
            </a:r>
            <a:r>
              <a:rPr lang="en-US" sz="2000" b="1" dirty="0"/>
              <a:t>‘</a:t>
            </a:r>
            <a:r>
              <a:rPr lang="en-US" sz="2000" b="1" dirty="0" err="1"/>
              <a:t>Megatron</a:t>
            </a:r>
            <a:r>
              <a:rPr lang="en-US" sz="2000" b="1" dirty="0"/>
              <a:t>’ </a:t>
            </a:r>
            <a:r>
              <a:rPr lang="en-US" sz="2000" dirty="0"/>
              <a:t>model. Assert the purchase confirmation at the end.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endParaRPr lang="en-US" sz="2000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 From the </a:t>
            </a:r>
            <a:r>
              <a:rPr lang="en-US" sz="2000" b="1" dirty="0">
                <a:solidFill>
                  <a:srgbClr val="EA5906"/>
                </a:solidFill>
              </a:rPr>
              <a:t>‘Home’ </a:t>
            </a:r>
            <a:r>
              <a:rPr lang="en-US" sz="2000" dirty="0"/>
              <a:t>page, click on </a:t>
            </a:r>
            <a:r>
              <a:rPr lang="en-US" sz="2000" dirty="0">
                <a:solidFill>
                  <a:srgbClr val="EA5906"/>
                </a:solidFill>
              </a:rPr>
              <a:t>‘SEE OUT VAST ROBOT SELECTION’</a:t>
            </a:r>
            <a:r>
              <a:rPr lang="en-US" sz="2000" dirty="0"/>
              <a:t>, then locate the </a:t>
            </a:r>
            <a:r>
              <a:rPr lang="en-US" sz="2000" b="1" dirty="0">
                <a:solidFill>
                  <a:srgbClr val="EA5906"/>
                </a:solidFill>
              </a:rPr>
              <a:t>‘Reviews’</a:t>
            </a:r>
            <a:r>
              <a:rPr lang="en-US" sz="2000" dirty="0"/>
              <a:t> section. </a:t>
            </a:r>
            <a:r>
              <a:rPr lang="en-US" sz="2000" i="1" dirty="0"/>
              <a:t>Submit a review </a:t>
            </a:r>
            <a:r>
              <a:rPr lang="en-US" sz="2000" dirty="0"/>
              <a:t>and then </a:t>
            </a:r>
            <a:r>
              <a:rPr lang="en-US" sz="2000" i="1" dirty="0"/>
              <a:t>assert the view </a:t>
            </a:r>
            <a:r>
              <a:rPr lang="en-US" sz="2000" dirty="0"/>
              <a:t>was properly populated. </a:t>
            </a:r>
          </a:p>
        </p:txBody>
      </p:sp>
    </p:spTree>
    <p:extLst>
      <p:ext uri="{BB962C8B-B14F-4D97-AF65-F5344CB8AC3E}">
        <p14:creationId xmlns:p14="http://schemas.microsoft.com/office/powerpoint/2010/main" val="20981800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TM Master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54AB90-4A39-4884-A797-31A15B3E483A}" vid="{31E7095E-320D-4664-A47C-855EECF6647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DTM ConnectWeb Theme</Template>
  <TotalTime>35784</TotalTime>
  <Words>355</Words>
  <Application>Microsoft Office PowerPoint</Application>
  <PresentationFormat>Widescreen</PresentationFormat>
  <Paragraphs>23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Lato</vt:lpstr>
      <vt:lpstr>Wingdings</vt:lpstr>
      <vt:lpstr>DTM Master Slide</vt:lpstr>
      <vt:lpstr>WEB AUTOMATION TRAINING a Selenium, Webdriver &amp; WDIO story  LOCATORS: PRACTICAL           by Dan Chivescu(@iamdanchiv) </vt:lpstr>
      <vt:lpstr>&gt; Locators: Practical</vt:lpstr>
      <vt:lpstr>Locators: Practical 001 (15-20 min)</vt:lpstr>
      <vt:lpstr>Locators: Practical 002 (20-30 min)</vt:lpstr>
    </vt:vector>
  </TitlesOfParts>
  <Company>Avira Operations GmbH &amp; Co.KG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Chivescu</dc:creator>
  <cp:lastModifiedBy>Daniel Chivescu</cp:lastModifiedBy>
  <cp:revision>366</cp:revision>
  <dcterms:created xsi:type="dcterms:W3CDTF">2017-03-13T09:07:29Z</dcterms:created>
  <dcterms:modified xsi:type="dcterms:W3CDTF">2017-10-27T05:01:57Z</dcterms:modified>
</cp:coreProperties>
</file>